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58" r:id="rId4"/>
    <p:sldId id="260" r:id="rId5"/>
    <p:sldId id="261" r:id="rId6"/>
    <p:sldId id="262" r:id="rId7"/>
    <p:sldId id="263" r:id="rId8"/>
    <p:sldId id="264"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4655FDC-2E37-4C19-994B-26DEF32DE98E}" type="datetimeFigureOut">
              <a:rPr lang="en-US" smtClean="0"/>
              <a:pPr/>
              <a:t>02-Apr-20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0FA763-947E-4742-B8ED-BFBB6C29E4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55FDC-2E37-4C19-994B-26DEF32DE98E}" type="datetimeFigureOut">
              <a:rPr lang="en-US" smtClean="0"/>
              <a:pPr/>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FA763-947E-4742-B8ED-BFBB6C29E4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55FDC-2E37-4C19-994B-26DEF32DE98E}" type="datetimeFigureOut">
              <a:rPr lang="en-US" smtClean="0"/>
              <a:pPr/>
              <a:t>02-Apr-20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FA763-947E-4742-B8ED-BFBB6C29E4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4655FDC-2E37-4C19-994B-26DEF32DE98E}" type="datetimeFigureOut">
              <a:rPr lang="en-US" smtClean="0"/>
              <a:pPr/>
              <a:t>02-Apr-20</a:t>
            </a:fld>
            <a:endParaRPr lang="en-US"/>
          </a:p>
        </p:txBody>
      </p:sp>
      <p:sp>
        <p:nvSpPr>
          <p:cNvPr id="9" name="Slide Number Placeholder 8"/>
          <p:cNvSpPr>
            <a:spLocks noGrp="1"/>
          </p:cNvSpPr>
          <p:nvPr>
            <p:ph type="sldNum" sz="quarter" idx="15"/>
          </p:nvPr>
        </p:nvSpPr>
        <p:spPr/>
        <p:txBody>
          <a:bodyPr rtlCol="0"/>
          <a:lstStyle/>
          <a:p>
            <a:fld id="{470FA763-947E-4742-B8ED-BFBB6C29E43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4655FDC-2E37-4C19-994B-26DEF32DE98E}" type="datetimeFigureOut">
              <a:rPr lang="en-US" smtClean="0"/>
              <a:pPr/>
              <a:t>02-Apr-20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0FA763-947E-4742-B8ED-BFBB6C29E4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4655FDC-2E37-4C19-994B-26DEF32DE98E}" type="datetimeFigureOut">
              <a:rPr lang="en-US" smtClean="0"/>
              <a:pPr/>
              <a:t>02-Apr-20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FA763-947E-4742-B8ED-BFBB6C29E43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4655FDC-2E37-4C19-994B-26DEF32DE98E}" type="datetimeFigureOut">
              <a:rPr lang="en-US" smtClean="0"/>
              <a:pPr/>
              <a:t>02-Apr-20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FA763-947E-4742-B8ED-BFBB6C29E43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4655FDC-2E37-4C19-994B-26DEF32DE98E}" type="datetimeFigureOut">
              <a:rPr lang="en-US" smtClean="0"/>
              <a:pPr/>
              <a:t>02-Apr-20</a:t>
            </a:fld>
            <a:endParaRPr lang="en-US"/>
          </a:p>
        </p:txBody>
      </p:sp>
      <p:sp>
        <p:nvSpPr>
          <p:cNvPr id="7" name="Slide Number Placeholder 6"/>
          <p:cNvSpPr>
            <a:spLocks noGrp="1"/>
          </p:cNvSpPr>
          <p:nvPr>
            <p:ph type="sldNum" sz="quarter" idx="11"/>
          </p:nvPr>
        </p:nvSpPr>
        <p:spPr/>
        <p:txBody>
          <a:bodyPr rtlCol="0"/>
          <a:lstStyle/>
          <a:p>
            <a:fld id="{470FA763-947E-4742-B8ED-BFBB6C29E43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655FDC-2E37-4C19-994B-26DEF32DE98E}" type="datetimeFigureOut">
              <a:rPr lang="en-US" smtClean="0"/>
              <a:pPr/>
              <a:t>02-Apr-20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FA763-947E-4742-B8ED-BFBB6C29E4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4655FDC-2E37-4C19-994B-26DEF32DE98E}" type="datetimeFigureOut">
              <a:rPr lang="en-US" smtClean="0"/>
              <a:pPr/>
              <a:t>02-Apr-20</a:t>
            </a:fld>
            <a:endParaRPr lang="en-US"/>
          </a:p>
        </p:txBody>
      </p:sp>
      <p:sp>
        <p:nvSpPr>
          <p:cNvPr id="22" name="Slide Number Placeholder 21"/>
          <p:cNvSpPr>
            <a:spLocks noGrp="1"/>
          </p:cNvSpPr>
          <p:nvPr>
            <p:ph type="sldNum" sz="quarter" idx="15"/>
          </p:nvPr>
        </p:nvSpPr>
        <p:spPr/>
        <p:txBody>
          <a:bodyPr rtlCol="0"/>
          <a:lstStyle/>
          <a:p>
            <a:fld id="{470FA763-947E-4742-B8ED-BFBB6C29E43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4655FDC-2E37-4C19-994B-26DEF32DE98E}" type="datetimeFigureOut">
              <a:rPr lang="en-US" smtClean="0"/>
              <a:pPr/>
              <a:t>02-Apr-20</a:t>
            </a:fld>
            <a:endParaRPr lang="en-US"/>
          </a:p>
        </p:txBody>
      </p:sp>
      <p:sp>
        <p:nvSpPr>
          <p:cNvPr id="18" name="Slide Number Placeholder 17"/>
          <p:cNvSpPr>
            <a:spLocks noGrp="1"/>
          </p:cNvSpPr>
          <p:nvPr>
            <p:ph type="sldNum" sz="quarter" idx="11"/>
          </p:nvPr>
        </p:nvSpPr>
        <p:spPr/>
        <p:txBody>
          <a:bodyPr rtlCol="0"/>
          <a:lstStyle/>
          <a:p>
            <a:fld id="{470FA763-947E-4742-B8ED-BFBB6C29E43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4655FDC-2E37-4C19-994B-26DEF32DE98E}" type="datetimeFigureOut">
              <a:rPr lang="en-US" smtClean="0"/>
              <a:pPr/>
              <a:t>02-Apr-20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0FA763-947E-4742-B8ED-BFBB6C29E4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National Initiatives</a:t>
            </a:r>
            <a:br>
              <a:rPr lang="en-US" sz="4400" dirty="0" smtClean="0"/>
            </a:br>
            <a:endParaRPr lang="en-US" sz="4400" dirty="0"/>
          </a:p>
        </p:txBody>
      </p:sp>
      <p:sp>
        <p:nvSpPr>
          <p:cNvPr id="3" name="Text Placeholder 2"/>
          <p:cNvSpPr>
            <a:spLocks noGrp="1"/>
          </p:cNvSpPr>
          <p:nvPr>
            <p:ph type="body" idx="1"/>
          </p:nvPr>
        </p:nvSpPr>
        <p:spPr/>
        <p:txBody>
          <a:bodyPr/>
          <a:lstStyle/>
          <a:p>
            <a:r>
              <a:rPr lang="en-US" dirty="0" smtClean="0"/>
              <a:t>Dr. Geeta Rani,</a:t>
            </a:r>
          </a:p>
          <a:p>
            <a:r>
              <a:rPr lang="en-US" dirty="0" smtClean="0"/>
              <a:t>Gaur Brahman College of Education,</a:t>
            </a:r>
          </a:p>
          <a:p>
            <a:r>
              <a:rPr lang="en-US" dirty="0" smtClean="0"/>
              <a:t>Rohtak.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b="1" dirty="0" smtClean="0">
                <a:solidFill>
                  <a:schemeClr val="accent2">
                    <a:lumMod val="50000"/>
                  </a:schemeClr>
                </a:solidFill>
              </a:rPr>
              <a:t>4. NATIONAL POLICY ON EDUCATION (NPE) (1986):-</a:t>
            </a:r>
            <a:endParaRPr lang="en-US" sz="3200" dirty="0">
              <a:solidFill>
                <a:schemeClr val="accent2">
                  <a:lumMod val="50000"/>
                </a:schemeClr>
              </a:solidFill>
            </a:endParaRPr>
          </a:p>
        </p:txBody>
      </p:sp>
      <p:sp>
        <p:nvSpPr>
          <p:cNvPr id="3" name="Content Placeholder 2"/>
          <p:cNvSpPr>
            <a:spLocks noGrp="1"/>
          </p:cNvSpPr>
          <p:nvPr>
            <p:ph sz="quarter" idx="1"/>
          </p:nvPr>
        </p:nvSpPr>
        <p:spPr>
          <a:xfrm>
            <a:off x="228600" y="762001"/>
            <a:ext cx="8686800" cy="4525963"/>
          </a:xfrm>
        </p:spPr>
        <p:txBody>
          <a:bodyPr>
            <a:noAutofit/>
          </a:bodyPr>
          <a:lstStyle/>
          <a:p>
            <a:pPr>
              <a:buNone/>
            </a:pPr>
            <a:endParaRPr lang="en-US" b="1" dirty="0" smtClean="0"/>
          </a:p>
          <a:p>
            <a:r>
              <a:rPr lang="en-US" b="1" dirty="0" smtClean="0"/>
              <a:t>Two decades later, the National Policy on Education (NPE) (1986) stressed the ‘removal of disparities’ in education, while attending to the specific needs of those who had been denied equality so far (MHRD, 1986).</a:t>
            </a:r>
          </a:p>
          <a:p>
            <a:r>
              <a:rPr lang="en-US" b="1" dirty="0" smtClean="0"/>
              <a:t>It stated ‘the objective should be to integrate the physically and mentally handicapped with the general community as equal partners, to prepare them for normal growth, and to enable them to face life with courage and confidence’. </a:t>
            </a:r>
            <a:endParaRPr lang="en-US" b="1" dirty="0"/>
          </a:p>
        </p:txBody>
      </p:sp>
      <p:sp>
        <p:nvSpPr>
          <p:cNvPr id="4" name="Date Placeholder 3"/>
          <p:cNvSpPr>
            <a:spLocks noGrp="1"/>
          </p:cNvSpPr>
          <p:nvPr>
            <p:ph type="dt" sz="half" idx="14"/>
          </p:nvPr>
        </p:nvSpPr>
        <p:spPr/>
        <p:txBody>
          <a:bodyPr/>
          <a:lstStyle/>
          <a:p>
            <a:fld id="{CA039981-E968-4EDD-A0E8-EEDDBF71861E}"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l"/>
            <a:r>
              <a:rPr lang="en-US" sz="5400" dirty="0" err="1" smtClean="0">
                <a:solidFill>
                  <a:schemeClr val="accent4">
                    <a:lumMod val="75000"/>
                  </a:schemeClr>
                </a:solidFill>
              </a:rPr>
              <a:t>Contd</a:t>
            </a:r>
            <a:r>
              <a:rPr lang="en-US" sz="5400" dirty="0" smtClean="0">
                <a:solidFill>
                  <a:schemeClr val="accent4">
                    <a:lumMod val="75000"/>
                  </a:schemeClr>
                </a:solidFill>
              </a:rPr>
              <a:t>…</a:t>
            </a:r>
            <a:endParaRPr lang="en-US" sz="5400" dirty="0">
              <a:solidFill>
                <a:schemeClr val="accent4">
                  <a:lumMod val="75000"/>
                </a:schemeClr>
              </a:solidFill>
            </a:endParaRPr>
          </a:p>
        </p:txBody>
      </p:sp>
      <p:sp>
        <p:nvSpPr>
          <p:cNvPr id="3" name="Content Placeholder 2"/>
          <p:cNvSpPr>
            <a:spLocks noGrp="1"/>
          </p:cNvSpPr>
          <p:nvPr>
            <p:ph sz="quarter" idx="1"/>
          </p:nvPr>
        </p:nvSpPr>
        <p:spPr/>
        <p:txBody>
          <a:bodyPr>
            <a:noAutofit/>
          </a:bodyPr>
          <a:lstStyle/>
          <a:p>
            <a:r>
              <a:rPr lang="en-US" b="1" dirty="0" smtClean="0"/>
              <a:t>In 1987, to fulfill the provisions for disabled children in the NPE, the government launched the Project for Integrated Education Development (PIED). It states ‘wherever feasible, the education of children with motor handicaps and other mild handicaps will be in common with that of others’. </a:t>
            </a:r>
            <a:endParaRPr lang="en-US" b="1" dirty="0"/>
          </a:p>
        </p:txBody>
      </p:sp>
      <p:sp>
        <p:nvSpPr>
          <p:cNvPr id="4" name="Date Placeholder 3"/>
          <p:cNvSpPr>
            <a:spLocks noGrp="1"/>
          </p:cNvSpPr>
          <p:nvPr>
            <p:ph type="dt" sz="half" idx="14"/>
          </p:nvPr>
        </p:nvSpPr>
        <p:spPr/>
        <p:txBody>
          <a:bodyPr/>
          <a:lstStyle/>
          <a:p>
            <a:fld id="{B2D34A1A-6773-44AE-9961-FDD703241F02}"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l"/>
            <a:r>
              <a:rPr lang="en-US" sz="5400" dirty="0" err="1" smtClean="0">
                <a:solidFill>
                  <a:schemeClr val="accent4">
                    <a:lumMod val="75000"/>
                  </a:schemeClr>
                </a:solidFill>
              </a:rPr>
              <a:t>Contd</a:t>
            </a:r>
            <a:r>
              <a:rPr lang="en-US" sz="5400" dirty="0" smtClean="0">
                <a:solidFill>
                  <a:schemeClr val="accent4">
                    <a:lumMod val="75000"/>
                  </a:schemeClr>
                </a:solidFill>
              </a:rPr>
              <a:t>…</a:t>
            </a:r>
            <a:endParaRPr lang="en-US" sz="5400" dirty="0">
              <a:solidFill>
                <a:schemeClr val="accent4">
                  <a:lumMod val="75000"/>
                </a:schemeClr>
              </a:solidFill>
            </a:endParaRPr>
          </a:p>
        </p:txBody>
      </p:sp>
      <p:sp>
        <p:nvSpPr>
          <p:cNvPr id="3" name="Content Placeholder 2"/>
          <p:cNvSpPr>
            <a:spLocks noGrp="1"/>
          </p:cNvSpPr>
          <p:nvPr>
            <p:ph sz="quarter" idx="1"/>
          </p:nvPr>
        </p:nvSpPr>
        <p:spPr/>
        <p:txBody>
          <a:bodyPr/>
          <a:lstStyle/>
          <a:p>
            <a:pPr>
              <a:buNone/>
            </a:pPr>
            <a:r>
              <a:rPr lang="en-US" b="1" dirty="0" smtClean="0"/>
              <a:t>    According to the NPE, ‘the indicators of integration are that handicapped people enjoy the same rights as the rest, have opportunities for growth and development in environmental conditions available to the rest, have access to the quality of life like any  other  citizen, and are treated as equal in the community’.</a:t>
            </a:r>
            <a:endParaRPr lang="en-US" dirty="0"/>
          </a:p>
        </p:txBody>
      </p:sp>
      <p:sp>
        <p:nvSpPr>
          <p:cNvPr id="4" name="Date Placeholder 3"/>
          <p:cNvSpPr>
            <a:spLocks noGrp="1"/>
          </p:cNvSpPr>
          <p:nvPr>
            <p:ph type="dt" sz="half" idx="14"/>
          </p:nvPr>
        </p:nvSpPr>
        <p:spPr/>
        <p:txBody>
          <a:bodyPr/>
          <a:lstStyle/>
          <a:p>
            <a:fld id="{FFEC1122-FB30-4C20-8D5C-3CF835D94FEB}"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5400" dirty="0" err="1" smtClean="0">
                <a:solidFill>
                  <a:schemeClr val="accent4">
                    <a:lumMod val="75000"/>
                  </a:schemeClr>
                </a:solidFill>
              </a:rPr>
              <a:t>Contd</a:t>
            </a:r>
            <a:r>
              <a:rPr lang="en-US" sz="5400" dirty="0" smtClean="0">
                <a:solidFill>
                  <a:schemeClr val="accent4">
                    <a:lumMod val="75000"/>
                  </a:schemeClr>
                </a:solidFill>
              </a:rPr>
              <a:t>…</a:t>
            </a:r>
            <a:endParaRPr lang="en-US" sz="5400"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b="1" dirty="0" smtClean="0"/>
              <a:t>The programme of action outlined measures to implement the policy including massive in-service training programmes for teachers; an orientation programme for administers; the development of supervisory expertise in resource institutions for school education at the district and block level; and provision of incentives such as supply of aids, appliances, textbooks and school uniforms.</a:t>
            </a:r>
          </a:p>
          <a:p>
            <a:endParaRPr lang="en-US" b="1" dirty="0"/>
          </a:p>
        </p:txBody>
      </p:sp>
      <p:sp>
        <p:nvSpPr>
          <p:cNvPr id="4" name="Date Placeholder 3"/>
          <p:cNvSpPr>
            <a:spLocks noGrp="1"/>
          </p:cNvSpPr>
          <p:nvPr>
            <p:ph type="dt" sz="half" idx="14"/>
          </p:nvPr>
        </p:nvSpPr>
        <p:spPr/>
        <p:txBody>
          <a:bodyPr/>
          <a:lstStyle/>
          <a:p>
            <a:fld id="{ECBE5DC1-CBEE-40DA-B36D-1E603C691AFA}"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Stay Home. Stay Safe.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Indian Education Commission (1964-66)</a:t>
            </a:r>
            <a:endParaRPr lang="en-US" dirty="0"/>
          </a:p>
        </p:txBody>
      </p:sp>
      <p:sp>
        <p:nvSpPr>
          <p:cNvPr id="3" name="Content Placeholder 2"/>
          <p:cNvSpPr>
            <a:spLocks noGrp="1"/>
          </p:cNvSpPr>
          <p:nvPr>
            <p:ph sz="quarter" idx="1"/>
          </p:nvPr>
        </p:nvSpPr>
        <p:spPr/>
        <p:txBody>
          <a:bodyPr/>
          <a:lstStyle/>
          <a:p>
            <a:r>
              <a:rPr lang="en-US" dirty="0" smtClean="0"/>
              <a:t>The Indian Education Commission was the first statutory body to suggest that the education of handicapped children has to be organized not merely on humanitarian grounds, but also on grounds of utility. The Commission also emphasized that the education of children with disabilities should be “an inseparable part of the general education system”.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1"/>
            <a:ext cx="8229600" cy="5745163"/>
          </a:xfrm>
        </p:spPr>
        <p:txBody>
          <a:bodyPr>
            <a:normAutofit fontScale="47500" lnSpcReduction="20000"/>
          </a:bodyPr>
          <a:lstStyle/>
          <a:p>
            <a:r>
              <a:rPr lang="en-US" sz="5800" b="1" dirty="0" smtClean="0"/>
              <a:t>At the times when the Commission made its recommendations there were less than 250 special schools in India.</a:t>
            </a:r>
          </a:p>
          <a:p>
            <a:r>
              <a:rPr lang="en-US" sz="5800" b="1" dirty="0" smtClean="0"/>
              <a:t> The Commission felt that services for children with disabilities were extremely inadequate and recommended the adoption of a dual approach, namely, the provisions of special as well as integrated education to improve the situation.</a:t>
            </a:r>
          </a:p>
          <a:p>
            <a:r>
              <a:rPr lang="en-US" sz="5800" b="1" dirty="0" smtClean="0"/>
              <a:t> The Commission also specifically emphasized the importance of integrated education in developing mutual understanding between children with and without disabilities.</a:t>
            </a:r>
          </a:p>
          <a:p>
            <a:pPr>
              <a:buNone/>
            </a:pPr>
            <a:endParaRPr lang="en-US" b="1" dirty="0" smtClean="0"/>
          </a:p>
          <a:p>
            <a:endParaRPr lang="en-US" b="1" dirty="0" smtClean="0"/>
          </a:p>
          <a:p>
            <a:pPr>
              <a:buNone/>
            </a:pPr>
            <a:r>
              <a:rPr lang="en-US" b="1" dirty="0" smtClean="0"/>
              <a:t> </a:t>
            </a:r>
          </a:p>
          <a:p>
            <a:endParaRPr lang="en-US" b="1" dirty="0"/>
          </a:p>
        </p:txBody>
      </p:sp>
      <p:sp>
        <p:nvSpPr>
          <p:cNvPr id="4" name="Date Placeholder 3"/>
          <p:cNvSpPr>
            <a:spLocks noGrp="1"/>
          </p:cNvSpPr>
          <p:nvPr>
            <p:ph type="dt" sz="half" idx="14"/>
          </p:nvPr>
        </p:nvSpPr>
        <p:spPr/>
        <p:txBody>
          <a:bodyPr/>
          <a:lstStyle/>
          <a:p>
            <a:fld id="{AD63ED4E-BDB5-4474-A2BB-FFB9C742BE00}"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1554162"/>
          </a:xfrm>
        </p:spPr>
        <p:txBody>
          <a:bodyPr>
            <a:normAutofit fontScale="90000"/>
          </a:bodyPr>
          <a:lstStyle/>
          <a:p>
            <a:r>
              <a:rPr lang="en-US" sz="4800" b="1" dirty="0" smtClean="0">
                <a:solidFill>
                  <a:schemeClr val="accent4">
                    <a:lumMod val="50000"/>
                  </a:schemeClr>
                </a:solidFill>
              </a:rPr>
              <a:t>KOTHARI COMMISSION:-</a:t>
            </a:r>
            <a:r>
              <a:rPr lang="en-US" b="1" dirty="0" smtClean="0">
                <a:solidFill>
                  <a:schemeClr val="accent4">
                    <a:lumMod val="50000"/>
                  </a:schemeClr>
                </a:solidFill>
              </a:rPr>
              <a:t/>
            </a:r>
            <a:br>
              <a:rPr lang="en-US" b="1" dirty="0" smtClean="0">
                <a:solidFill>
                  <a:schemeClr val="accent4">
                    <a:lumMod val="50000"/>
                  </a:schemeClr>
                </a:solidFill>
              </a:rPr>
            </a:br>
            <a:endParaRPr lang="en-US" dirty="0"/>
          </a:p>
        </p:txBody>
      </p:sp>
      <p:sp>
        <p:nvSpPr>
          <p:cNvPr id="3" name="Content Placeholder 2"/>
          <p:cNvSpPr>
            <a:spLocks noGrp="1"/>
          </p:cNvSpPr>
          <p:nvPr>
            <p:ph sz="quarter" idx="1"/>
          </p:nvPr>
        </p:nvSpPr>
        <p:spPr/>
        <p:txBody>
          <a:bodyPr>
            <a:noAutofit/>
          </a:bodyPr>
          <a:lstStyle/>
          <a:p>
            <a:pPr>
              <a:buNone/>
            </a:pPr>
            <a:r>
              <a:rPr lang="en-US" b="1" dirty="0" smtClean="0"/>
              <a:t>    The first educational commission in India (Kothari Commission, 1964-66) addressed issues of access and participation by all. It stressed a common school system open to all children irrespective of caste, creed, community, religion, economic condition and social status. </a:t>
            </a:r>
          </a:p>
          <a:p>
            <a:pPr>
              <a:buNone/>
            </a:pPr>
            <a:endParaRPr lang="en-US" b="1" dirty="0" smtClean="0">
              <a:solidFill>
                <a:schemeClr val="accent4">
                  <a:lumMod val="50000"/>
                </a:schemeClr>
              </a:solidFill>
            </a:endParaRPr>
          </a:p>
        </p:txBody>
      </p:sp>
      <p:sp>
        <p:nvSpPr>
          <p:cNvPr id="4" name="Date Placeholder 3"/>
          <p:cNvSpPr>
            <a:spLocks noGrp="1"/>
          </p:cNvSpPr>
          <p:nvPr>
            <p:ph type="dt" sz="half" idx="14"/>
          </p:nvPr>
        </p:nvSpPr>
        <p:spPr/>
        <p:txBody>
          <a:bodyPr/>
          <a:lstStyle/>
          <a:p>
            <a:fld id="{D00A8AF0-60F8-4FD3-90AB-40B3BDB90002}"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sz="5400" dirty="0" smtClean="0">
                <a:solidFill>
                  <a:schemeClr val="accent4">
                    <a:lumMod val="75000"/>
                  </a:schemeClr>
                </a:solidFill>
              </a:rPr>
              <a:t>Contd...</a:t>
            </a:r>
            <a:endParaRPr lang="en-US" sz="5400"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b="1" dirty="0" smtClean="0"/>
              <a:t>In 1968, the National Education Policy followed the commission’s recommendations and suggested the expansion of educational facilities for physically and mentally handicapped children, and the development of an ‘integrated programme’ enabling handicapped children to study in regular schools.</a:t>
            </a:r>
            <a:endParaRPr lang="en-US" dirty="0"/>
          </a:p>
        </p:txBody>
      </p:sp>
      <p:sp>
        <p:nvSpPr>
          <p:cNvPr id="4" name="Date Placeholder 3"/>
          <p:cNvSpPr>
            <a:spLocks noGrp="1"/>
          </p:cNvSpPr>
          <p:nvPr>
            <p:ph type="dt" sz="half" idx="14"/>
          </p:nvPr>
        </p:nvSpPr>
        <p:spPr/>
        <p:txBody>
          <a:bodyPr/>
          <a:lstStyle/>
          <a:p>
            <a:fld id="{FFEC1122-FB30-4C20-8D5C-3CF835D94FEB}"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l"/>
            <a:r>
              <a:rPr lang="en-US" sz="5400" dirty="0" err="1" smtClean="0">
                <a:solidFill>
                  <a:schemeClr val="accent4">
                    <a:lumMod val="75000"/>
                  </a:schemeClr>
                </a:solidFill>
              </a:rPr>
              <a:t>Contd</a:t>
            </a:r>
            <a:r>
              <a:rPr lang="en-US" sz="5400" dirty="0" smtClean="0">
                <a:solidFill>
                  <a:schemeClr val="accent4">
                    <a:lumMod val="75000"/>
                  </a:schemeClr>
                </a:solidFill>
              </a:rPr>
              <a:t>…</a:t>
            </a:r>
            <a:endParaRPr lang="en-US" sz="5400" dirty="0">
              <a:solidFill>
                <a:schemeClr val="accent4">
                  <a:lumMod val="75000"/>
                </a:schemeClr>
              </a:solidFill>
            </a:endParaRPr>
          </a:p>
        </p:txBody>
      </p:sp>
      <p:sp>
        <p:nvSpPr>
          <p:cNvPr id="3" name="Content Placeholder 2"/>
          <p:cNvSpPr>
            <a:spLocks noGrp="1"/>
          </p:cNvSpPr>
          <p:nvPr>
            <p:ph sz="quarter" idx="1"/>
          </p:nvPr>
        </p:nvSpPr>
        <p:spPr/>
        <p:txBody>
          <a:bodyPr/>
          <a:lstStyle/>
          <a:p>
            <a:r>
              <a:rPr lang="en-US" b="1" dirty="0" smtClean="0"/>
              <a:t>In 1968, the National Education Policy followed the commission’s recommendations and suggested the expansion of educational facilities for physically and mentally handicapped children, and the development of an ‘integrated programme’ enabling handicapped children to study in regular schools.</a:t>
            </a:r>
          </a:p>
          <a:p>
            <a:endParaRPr lang="en-US" dirty="0"/>
          </a:p>
        </p:txBody>
      </p:sp>
      <p:sp>
        <p:nvSpPr>
          <p:cNvPr id="4" name="Date Placeholder 3"/>
          <p:cNvSpPr>
            <a:spLocks noGrp="1"/>
          </p:cNvSpPr>
          <p:nvPr>
            <p:ph type="dt" sz="half" idx="14"/>
          </p:nvPr>
        </p:nvSpPr>
        <p:spPr/>
        <p:txBody>
          <a:bodyPr/>
          <a:lstStyle/>
          <a:p>
            <a:fld id="{9C5983D4-60B7-4E79-A5C0-9C2D7DE3E8A1}"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2">
                    <a:lumMod val="50000"/>
                  </a:schemeClr>
                </a:solidFill>
              </a:rPr>
              <a:t>2. National Policy on Education (NPE, 1968):</a:t>
            </a:r>
            <a:endParaRPr lang="en-US" sz="4000" dirty="0">
              <a:solidFill>
                <a:schemeClr val="accent2">
                  <a:lumMod val="50000"/>
                </a:schemeClr>
              </a:solidFill>
            </a:endParaRPr>
          </a:p>
        </p:txBody>
      </p:sp>
      <p:sp>
        <p:nvSpPr>
          <p:cNvPr id="3" name="Content Placeholder 2"/>
          <p:cNvSpPr>
            <a:spLocks noGrp="1"/>
          </p:cNvSpPr>
          <p:nvPr>
            <p:ph sz="quarter" idx="1"/>
          </p:nvPr>
        </p:nvSpPr>
        <p:spPr/>
        <p:txBody>
          <a:bodyPr/>
          <a:lstStyle/>
          <a:p>
            <a:r>
              <a:rPr lang="en-US" b="1" dirty="0" smtClean="0"/>
              <a:t>In 1968, the Indian Government formulated the National Policy on Education for all government schools and articulated a need to integrate students with disabilities.</a:t>
            </a:r>
          </a:p>
          <a:p>
            <a:r>
              <a:rPr lang="en-US" b="1" dirty="0" smtClean="0"/>
              <a:t> It emphasized that whenever feasible, the education of children with motor handicaps and other mild disabilities should be provided in regular schools.</a:t>
            </a:r>
            <a:endParaRPr lang="en-US" b="1" dirty="0"/>
          </a:p>
        </p:txBody>
      </p:sp>
      <p:sp>
        <p:nvSpPr>
          <p:cNvPr id="4" name="Date Placeholder 3"/>
          <p:cNvSpPr>
            <a:spLocks noGrp="1"/>
          </p:cNvSpPr>
          <p:nvPr>
            <p:ph type="dt" sz="half" idx="14"/>
          </p:nvPr>
        </p:nvSpPr>
        <p:spPr/>
        <p:txBody>
          <a:bodyPr/>
          <a:lstStyle/>
          <a:p>
            <a:fld id="{9F979CAC-B57A-48E6-96D1-07ADC16F8081}"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sz="3200" b="1" dirty="0" smtClean="0">
                <a:solidFill>
                  <a:schemeClr val="accent2">
                    <a:lumMod val="50000"/>
                  </a:schemeClr>
                </a:solidFill>
              </a:rPr>
              <a:t>3. Integrated Education for Disabled Children (IEDC, 1974):</a:t>
            </a:r>
            <a:endParaRPr lang="en-US" sz="3200" dirty="0">
              <a:solidFill>
                <a:schemeClr val="accent2">
                  <a:lumMod val="50000"/>
                </a:schemeClr>
              </a:solidFill>
            </a:endParaRPr>
          </a:p>
        </p:txBody>
      </p:sp>
      <p:sp>
        <p:nvSpPr>
          <p:cNvPr id="3" name="Content Placeholder 2"/>
          <p:cNvSpPr>
            <a:spLocks noGrp="1"/>
          </p:cNvSpPr>
          <p:nvPr>
            <p:ph sz="quarter" idx="1"/>
          </p:nvPr>
        </p:nvSpPr>
        <p:spPr>
          <a:xfrm>
            <a:off x="304800" y="1600201"/>
            <a:ext cx="8610600" cy="4525963"/>
          </a:xfrm>
        </p:spPr>
        <p:txBody>
          <a:bodyPr>
            <a:noAutofit/>
          </a:bodyPr>
          <a:lstStyle/>
          <a:p>
            <a:pPr lvl="0"/>
            <a:r>
              <a:rPr lang="en-US" b="1" dirty="0" smtClean="0"/>
              <a:t> In 1974, the Ministry of Social Justice and Empowerment, Government of India, initiated the IEDC program to promote the integration of students with mild to moderate disabilities into regular schools. </a:t>
            </a:r>
          </a:p>
          <a:p>
            <a:pPr lvl="0"/>
            <a:r>
              <a:rPr lang="en-US" b="1" dirty="0" smtClean="0"/>
              <a:t>The state governments were provided 50 percent financial assistance to implement this program in regular schools. However, the program met with little success.</a:t>
            </a:r>
          </a:p>
          <a:p>
            <a:pPr lvl="0">
              <a:buNone/>
            </a:pPr>
            <a:r>
              <a:rPr lang="en-US" b="1" dirty="0" smtClean="0"/>
              <a:t>  </a:t>
            </a:r>
          </a:p>
          <a:p>
            <a:endParaRPr lang="en-US" b="1" dirty="0"/>
          </a:p>
        </p:txBody>
      </p:sp>
      <p:sp>
        <p:nvSpPr>
          <p:cNvPr id="4" name="Date Placeholder 3"/>
          <p:cNvSpPr>
            <a:spLocks noGrp="1"/>
          </p:cNvSpPr>
          <p:nvPr>
            <p:ph type="dt" sz="half" idx="14"/>
          </p:nvPr>
        </p:nvSpPr>
        <p:spPr>
          <a:xfrm>
            <a:off x="533400" y="6492876"/>
            <a:ext cx="2133600" cy="365125"/>
          </a:xfrm>
        </p:spPr>
        <p:txBody>
          <a:bodyPr/>
          <a:lstStyle/>
          <a:p>
            <a:fld id="{E4D32B11-B831-452C-814C-CFD8BBB79593}"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1"/>
            <a:ext cx="8229600" cy="4525963"/>
          </a:xfrm>
        </p:spPr>
        <p:txBody>
          <a:bodyPr>
            <a:normAutofit/>
          </a:bodyPr>
          <a:lstStyle/>
          <a:p>
            <a:r>
              <a:rPr lang="en-US" b="1" dirty="0" smtClean="0"/>
              <a:t>Due to the failure of the IEDC scheme, it was revised in 1992. Until 1990, the scheme was implemented in 14 states. Kerala is the only state that has shown remarkable progress in implementing this scheme.</a:t>
            </a:r>
          </a:p>
          <a:p>
            <a:r>
              <a:rPr lang="en-US" b="1" dirty="0" smtClean="0"/>
              <a:t> In Kerala, the scheme has been implemented in 4,487 schools and 12,961 children have been served under this scheme</a:t>
            </a:r>
          </a:p>
          <a:p>
            <a:pPr lvl="0"/>
            <a:r>
              <a:rPr lang="en-US" b="1" dirty="0" smtClean="0"/>
              <a:t> By 1979-80, only 1,881 children from 81 schools all over the country had benefited from this program. </a:t>
            </a:r>
          </a:p>
          <a:p>
            <a:endParaRPr lang="en-US" b="1" dirty="0"/>
          </a:p>
        </p:txBody>
      </p:sp>
      <p:sp>
        <p:nvSpPr>
          <p:cNvPr id="4" name="Date Placeholder 3"/>
          <p:cNvSpPr>
            <a:spLocks noGrp="1"/>
          </p:cNvSpPr>
          <p:nvPr>
            <p:ph type="dt" sz="half" idx="14"/>
          </p:nvPr>
        </p:nvSpPr>
        <p:spPr/>
        <p:txBody>
          <a:bodyPr/>
          <a:lstStyle/>
          <a:p>
            <a:fld id="{169DEA3D-B54B-4747-BCD7-C6361AADD512}" type="datetime1">
              <a:rPr lang="en-US" smtClean="0"/>
              <a:pPr/>
              <a:t>02-Apr-20</a:t>
            </a:fld>
            <a:endParaRPr lang="en-US"/>
          </a:p>
        </p:txBody>
      </p:sp>
      <p:sp>
        <p:nvSpPr>
          <p:cNvPr id="5" name="Slide Number Placeholder 4"/>
          <p:cNvSpPr>
            <a:spLocks noGrp="1"/>
          </p:cNvSpPr>
          <p:nvPr>
            <p:ph type="sldNum" sz="quarter" idx="15"/>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TotalTime>
  <Words>822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National Initiatives </vt:lpstr>
      <vt:lpstr>The Indian Education Commission (1964-66)</vt:lpstr>
      <vt:lpstr>Slide 3</vt:lpstr>
      <vt:lpstr>KOTHARI COMMISSION:- </vt:lpstr>
      <vt:lpstr>Contd...</vt:lpstr>
      <vt:lpstr>Contd…</vt:lpstr>
      <vt:lpstr>2. National Policy on Education (NPE, 1968):</vt:lpstr>
      <vt:lpstr>3. Integrated Education for Disabled Children (IEDC, 1974):</vt:lpstr>
      <vt:lpstr>Slide 9</vt:lpstr>
      <vt:lpstr>4. NATIONAL POLICY ON EDUCATION (NPE) (1986):-</vt:lpstr>
      <vt:lpstr>Contd…</vt:lpstr>
      <vt:lpstr>Contd…</vt:lpstr>
      <vt:lpstr>Contd…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cp:revision>
  <dcterms:created xsi:type="dcterms:W3CDTF">2020-04-02T16:55:04Z</dcterms:created>
  <dcterms:modified xsi:type="dcterms:W3CDTF">2020-04-03T01:16:08Z</dcterms:modified>
</cp:coreProperties>
</file>